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96" r:id="rId2"/>
    <p:sldId id="289" r:id="rId3"/>
    <p:sldId id="324" r:id="rId4"/>
    <p:sldId id="325" r:id="rId5"/>
    <p:sldId id="328" r:id="rId6"/>
    <p:sldId id="329" r:id="rId7"/>
    <p:sldId id="332" r:id="rId8"/>
    <p:sldId id="327" r:id="rId9"/>
    <p:sldId id="331" r:id="rId10"/>
    <p:sldId id="288" r:id="rId11"/>
    <p:sldId id="298" r:id="rId12"/>
    <p:sldId id="326" r:id="rId1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B3"/>
    <a:srgbClr val="FF9900"/>
    <a:srgbClr val="FF66CC"/>
    <a:srgbClr val="FFCCFF"/>
    <a:srgbClr val="6600CC"/>
    <a:srgbClr val="FF93FF"/>
    <a:srgbClr val="FF4FFF"/>
    <a:srgbClr val="FF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2" d="100"/>
          <a:sy n="112" d="100"/>
        </p:scale>
        <p:origin x="55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5/1/2025</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5/1/2025</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5/1/2025</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5/1/2025</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5/1/2025</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5/1/2025</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5/1/2025</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5/1/2025</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5/1/2025</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5/1/2025</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5/1/2025</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5/1/2025</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5/1/2025</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5/1/2025</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tmp"/></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4.tmp"/><Relationship Id="rId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MAY  2025</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a:solidFill>
                  <a:srgbClr val="0D0DB3"/>
                </a:solidFill>
                <a:latin typeface="Agency FB" panose="020B0503020202020204" pitchFamily="34" charset="0"/>
              </a:rPr>
              <a:t>HILSHIRE VILLAGE</a:t>
            </a:r>
          </a:p>
          <a:p>
            <a:pPr>
              <a:lnSpc>
                <a:spcPct val="120000"/>
              </a:lnSpc>
            </a:pPr>
            <a:r>
              <a:rPr lang="en-US" sz="4800" b="1" dirty="0">
                <a:solidFill>
                  <a:srgbClr val="0D0DB3"/>
                </a:solidFill>
                <a:latin typeface="Agency FB" panose="020B0503020202020204" pitchFamily="34" charset="0"/>
              </a:rPr>
              <a:t>CALLS BY TYPE:    04-01-2025 THRU 04-30-2025</a:t>
            </a:r>
            <a:endParaRPr lang="en-US" sz="2200" b="1" dirty="0">
              <a:solidFill>
                <a:srgbClr val="0D0DB3"/>
              </a:solidFill>
              <a:latin typeface="Agency FB" panose="020B0503020202020204" pitchFamily="34" charset="0"/>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3" name="Picture 2" descr="Table">
            <a:extLst>
              <a:ext uri="{FF2B5EF4-FFF2-40B4-BE49-F238E27FC236}">
                <a16:creationId xmlns:a16="http://schemas.microsoft.com/office/drawing/2014/main" id="{C56BAD06-A5B5-CD81-4DE9-5ABF4BA4B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264" y="1287267"/>
            <a:ext cx="4249116" cy="4397096"/>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452877729"/>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848414" y="1385955"/>
            <a:ext cx="7065818" cy="12724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endParaRP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PHONE: 713-465-8323 / EMAIL: DISPATCH@SPRINGVALLEYTX.COM</a:t>
            </a:r>
          </a:p>
        </p:txBody>
      </p:sp>
      <p:sp>
        <p:nvSpPr>
          <p:cNvPr id="3" name="TextBox 2"/>
          <p:cNvSpPr txBox="1"/>
          <p:nvPr/>
        </p:nvSpPr>
        <p:spPr>
          <a:xfrm>
            <a:off x="9644332" y="4468483"/>
            <a:ext cx="22687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endPar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endParaRPr>
          </a:p>
        </p:txBody>
      </p:sp>
      <p:pic>
        <p:nvPicPr>
          <p:cNvPr id="10" name="Picture 9" descr="A yellow sign with black text">
            <a:extLst>
              <a:ext uri="{FF2B5EF4-FFF2-40B4-BE49-F238E27FC236}">
                <a16:creationId xmlns:a16="http://schemas.microsoft.com/office/drawing/2014/main" id="{A56AF097-9499-8E20-F12F-AAF36637E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52" y="890422"/>
            <a:ext cx="2721204" cy="2721204"/>
          </a:xfrm>
          <a:prstGeom prst="rect">
            <a:avLst/>
          </a:prstGeom>
        </p:spPr>
      </p:pic>
      <p:sp>
        <p:nvSpPr>
          <p:cNvPr id="11" name="TextBox 10">
            <a:extLst>
              <a:ext uri="{FF2B5EF4-FFF2-40B4-BE49-F238E27FC236}">
                <a16:creationId xmlns:a16="http://schemas.microsoft.com/office/drawing/2014/main" id="{53877EB2-7740-77CB-235E-AEE7E44CC5B8}"/>
              </a:ext>
            </a:extLst>
          </p:cNvPr>
          <p:cNvSpPr txBox="1"/>
          <p:nvPr/>
        </p:nvSpPr>
        <p:spPr>
          <a:xfrm>
            <a:off x="2761053" y="2925176"/>
            <a:ext cx="622269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F6FC6">
                    <a:lumMod val="75000"/>
                  </a:srgbClr>
                </a:solidFill>
                <a:effectLst/>
                <a:uLnTx/>
                <a:uFillTx/>
                <a:latin typeface="Calibri" panose="020F0502020204030204"/>
                <a:ea typeface="+mn-ea"/>
                <a:cs typeface="+mn-cs"/>
              </a:rPr>
              <a:t>CITY HALL WILL BE CLOSED FOR MEMORIAL DAY HOLIDAY ON MAY 26, 2025.</a:t>
            </a:r>
            <a:endParaRPr kumimoji="0" lang="en-US" sz="36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285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4411529"/>
          </a:xfrm>
          <a:prstGeom prst="rect">
            <a:avLst/>
          </a:prstGeom>
          <a:noFill/>
        </p:spPr>
        <p:txBody>
          <a:bodyPr wrap="square">
            <a:spAutoFit/>
          </a:bodyPr>
          <a:lstStyle/>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Residents,</a:t>
            </a:r>
          </a:p>
          <a:p>
            <a:pPr marL="0" marR="0">
              <a:lnSpc>
                <a:spcPct val="107000"/>
              </a:lnSpc>
              <a:spcBef>
                <a:spcPts val="0"/>
              </a:spcBef>
              <a:spcAft>
                <a:spcPts val="800"/>
              </a:spcAft>
            </a:pPr>
            <a:r>
              <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rPr>
              <a:t>May is here and soon school will be out.  As warmer weather approaches, let’s not forget pool safety.  </a:t>
            </a:r>
            <a:endParaRPr lang="en-US" sz="1600"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rPr>
              <a:t>KEEP IN MIND: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sure to lock all doors and windows in your home, when you are not on the premises.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Bring all packages inside as soon as possible.</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Lock your vehicle when it is unoccupied.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aware of increased activity regarding children playing outside.</a:t>
            </a:r>
          </a:p>
          <a:p>
            <a:pPr lvl="1">
              <a:lnSpc>
                <a:spcPct val="107000"/>
              </a:lnSpc>
              <a:spcAft>
                <a:spcPts val="800"/>
              </a:spcAft>
            </a:pPr>
            <a:endPar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rPr>
              <a:t>As always we are here if you need us!</a:t>
            </a:r>
          </a:p>
          <a:p>
            <a:pPr>
              <a:lnSpc>
                <a:spcPct val="107000"/>
              </a:lnSpc>
              <a:spcAft>
                <a:spcPts val="800"/>
              </a:spcAft>
            </a:pPr>
            <a:endPar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a:t>
            </a: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7744081" y="381999"/>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690026" y="1375999"/>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D0DB3"/>
                </a:solidFill>
                <a:latin typeface="Agency FB" panose="020B0503020202020204" pitchFamily="34" charset="0"/>
              </a:rPr>
              <a:t>MAY</a:t>
            </a: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2025</a:t>
            </a:r>
          </a:p>
        </p:txBody>
      </p:sp>
      <p:graphicFrame>
        <p:nvGraphicFramePr>
          <p:cNvPr id="4" name="Table 4">
            <a:extLst>
              <a:ext uri="{FF2B5EF4-FFF2-40B4-BE49-F238E27FC236}">
                <a16:creationId xmlns:a16="http://schemas.microsoft.com/office/drawing/2014/main" id="{3C74CA38-5C16-E46E-4E11-A1D3697A6686}"/>
              </a:ext>
            </a:extLst>
          </p:cNvPr>
          <p:cNvGraphicFramePr>
            <a:graphicFrameLocks noGrp="1"/>
          </p:cNvGraphicFramePr>
          <p:nvPr>
            <p:extLst>
              <p:ext uri="{D42A27DB-BD31-4B8C-83A1-F6EECF244321}">
                <p14:modId xmlns:p14="http://schemas.microsoft.com/office/powerpoint/2010/main" val="826669518"/>
              </p:ext>
            </p:extLst>
          </p:nvPr>
        </p:nvGraphicFramePr>
        <p:xfrm>
          <a:off x="276943" y="737664"/>
          <a:ext cx="7188051" cy="2751402"/>
        </p:xfrm>
        <a:graphic>
          <a:graphicData uri="http://schemas.openxmlformats.org/drawingml/2006/table">
            <a:tbl>
              <a:tblPr firstRow="1" bandRow="1">
                <a:effectLst>
                  <a:outerShdw blurRad="50800" dist="38100" dir="2700000" sx="102000" sy="102000" algn="tl" rotWithShape="0">
                    <a:srgbClr val="0D0DB3">
                      <a:alpha val="40000"/>
                    </a:srgbClr>
                  </a:outerShdw>
                </a:effectLst>
                <a:tableStyleId>{5C22544A-7EE6-4342-B048-85BDC9FD1C3A}</a:tableStyleId>
              </a:tblPr>
              <a:tblGrid>
                <a:gridCol w="1915966">
                  <a:extLst>
                    <a:ext uri="{9D8B030D-6E8A-4147-A177-3AD203B41FA5}">
                      <a16:colId xmlns:a16="http://schemas.microsoft.com/office/drawing/2014/main" val="1397268744"/>
                    </a:ext>
                  </a:extLst>
                </a:gridCol>
                <a:gridCol w="1244558">
                  <a:extLst>
                    <a:ext uri="{9D8B030D-6E8A-4147-A177-3AD203B41FA5}">
                      <a16:colId xmlns:a16="http://schemas.microsoft.com/office/drawing/2014/main" val="1552433659"/>
                    </a:ext>
                  </a:extLst>
                </a:gridCol>
                <a:gridCol w="4027527">
                  <a:extLst>
                    <a:ext uri="{9D8B030D-6E8A-4147-A177-3AD203B41FA5}">
                      <a16:colId xmlns:a16="http://schemas.microsoft.com/office/drawing/2014/main" val="1207219125"/>
                    </a:ext>
                  </a:extLst>
                </a:gridCol>
              </a:tblGrid>
              <a:tr h="589586">
                <a:tc>
                  <a:txBody>
                    <a:bodyPr/>
                    <a:lstStyle/>
                    <a:p>
                      <a:r>
                        <a:rPr lang="en-US" sz="1800" dirty="0"/>
                        <a:t>DATE</a:t>
                      </a:r>
                    </a:p>
                  </a:txBody>
                  <a:tcPr/>
                </a:tc>
                <a:tc>
                  <a:txBody>
                    <a:bodyPr/>
                    <a:lstStyle/>
                    <a:p>
                      <a:r>
                        <a:rPr lang="en-US" sz="1800" dirty="0"/>
                        <a:t>DAY</a:t>
                      </a:r>
                    </a:p>
                  </a:txBody>
                  <a:tcPr/>
                </a:tc>
                <a:tc>
                  <a:txBody>
                    <a:bodyPr/>
                    <a:lstStyle/>
                    <a:p>
                      <a:r>
                        <a:rPr lang="en-US" sz="1800" dirty="0"/>
                        <a:t>SPECIAL DAYS FOR THIS MONTH</a:t>
                      </a:r>
                    </a:p>
                  </a:txBody>
                  <a:tcPr/>
                </a:tc>
                <a:extLst>
                  <a:ext uri="{0D108BD9-81ED-4DB2-BD59-A6C34878D82A}">
                    <a16:rowId xmlns:a16="http://schemas.microsoft.com/office/drawing/2014/main" val="428448014"/>
                  </a:ext>
                </a:extLst>
              </a:tr>
              <a:tr h="540454">
                <a:tc>
                  <a:txBody>
                    <a:bodyPr/>
                    <a:lstStyle/>
                    <a:p>
                      <a:pPr algn="l"/>
                      <a:r>
                        <a:rPr lang="en-US" sz="1500" dirty="0">
                          <a:solidFill>
                            <a:srgbClr val="0D0DB3"/>
                          </a:solidFill>
                        </a:rPr>
                        <a:t>05-01-2025</a:t>
                      </a:r>
                    </a:p>
                  </a:txBody>
                  <a:tcPr anchor="ctr"/>
                </a:tc>
                <a:tc>
                  <a:txBody>
                    <a:bodyPr/>
                    <a:lstStyle/>
                    <a:p>
                      <a:pPr algn="l"/>
                      <a:r>
                        <a:rPr lang="en-US" sz="1600" dirty="0">
                          <a:solidFill>
                            <a:srgbClr val="0D0DB3"/>
                          </a:solidFill>
                        </a:rPr>
                        <a:t>THURSDAY</a:t>
                      </a:r>
                    </a:p>
                  </a:txBody>
                  <a:tcPr anchor="ctr"/>
                </a:tc>
                <a:tc>
                  <a:txBody>
                    <a:bodyPr/>
                    <a:lstStyle/>
                    <a:p>
                      <a:pPr algn="l"/>
                      <a:r>
                        <a:rPr lang="en-US" sz="1600" b="1" dirty="0">
                          <a:solidFill>
                            <a:srgbClr val="0D0DB3"/>
                          </a:solidFill>
                        </a:rPr>
                        <a:t>NATIONAL DAY OF PRAYER</a:t>
                      </a:r>
                    </a:p>
                  </a:txBody>
                  <a:tcPr anchor="ctr"/>
                </a:tc>
                <a:extLst>
                  <a:ext uri="{0D108BD9-81ED-4DB2-BD59-A6C34878D82A}">
                    <a16:rowId xmlns:a16="http://schemas.microsoft.com/office/drawing/2014/main" val="3613032756"/>
                  </a:ext>
                </a:extLst>
              </a:tr>
              <a:tr h="540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05-11-2025</a:t>
                      </a:r>
                    </a:p>
                  </a:txBody>
                  <a:tcPr anchor="ctr"/>
                </a:tc>
                <a:tc>
                  <a:txBody>
                    <a:bodyPr/>
                    <a:lstStyle/>
                    <a:p>
                      <a:pPr algn="l"/>
                      <a:r>
                        <a:rPr lang="en-US" sz="1600" dirty="0">
                          <a:solidFill>
                            <a:srgbClr val="0D0DB3"/>
                          </a:solidFill>
                        </a:rPr>
                        <a:t>SUNDAY</a:t>
                      </a:r>
                    </a:p>
                  </a:txBody>
                  <a:tcPr anchor="ctr"/>
                </a:tc>
                <a:tc>
                  <a:txBody>
                    <a:bodyPr/>
                    <a:lstStyle/>
                    <a:p>
                      <a:pPr algn="l"/>
                      <a:r>
                        <a:rPr lang="en-US" sz="1600" b="1" dirty="0">
                          <a:solidFill>
                            <a:srgbClr val="0D0DB3"/>
                          </a:solidFill>
                        </a:rPr>
                        <a:t>MOTHER’S DAY</a:t>
                      </a:r>
                    </a:p>
                  </a:txBody>
                  <a:tcPr anchor="ctr"/>
                </a:tc>
                <a:extLst>
                  <a:ext uri="{0D108BD9-81ED-4DB2-BD59-A6C34878D82A}">
                    <a16:rowId xmlns:a16="http://schemas.microsoft.com/office/drawing/2014/main" val="3524046459"/>
                  </a:ext>
                </a:extLst>
              </a:tr>
              <a:tr h="540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05-11-2025</a:t>
                      </a:r>
                    </a:p>
                  </a:txBody>
                  <a:tcPr anchor="ctr"/>
                </a:tc>
                <a:tc>
                  <a:txBody>
                    <a:bodyPr/>
                    <a:lstStyle/>
                    <a:p>
                      <a:pPr algn="l"/>
                      <a:r>
                        <a:rPr lang="en-US" sz="1600" dirty="0">
                          <a:solidFill>
                            <a:srgbClr val="0D0DB3"/>
                          </a:solidFill>
                        </a:rPr>
                        <a:t>SUNDAY</a:t>
                      </a:r>
                    </a:p>
                  </a:txBody>
                  <a:tcPr anchor="ctr"/>
                </a:tc>
                <a:tc>
                  <a:txBody>
                    <a:bodyPr/>
                    <a:lstStyle/>
                    <a:p>
                      <a:pPr algn="l"/>
                      <a:r>
                        <a:rPr lang="en-US" sz="1600" b="1" dirty="0">
                          <a:solidFill>
                            <a:srgbClr val="0D0DB3"/>
                          </a:solidFill>
                        </a:rPr>
                        <a:t>POLICE OFFICER MEMORIAL WEEK BEGINS</a:t>
                      </a:r>
                    </a:p>
                  </a:txBody>
                  <a:tcPr anchor="ctr"/>
                </a:tc>
                <a:extLst>
                  <a:ext uri="{0D108BD9-81ED-4DB2-BD59-A6C34878D82A}">
                    <a16:rowId xmlns:a16="http://schemas.microsoft.com/office/drawing/2014/main" val="292485044"/>
                  </a:ext>
                </a:extLst>
              </a:tr>
              <a:tr h="540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05-26-2025</a:t>
                      </a:r>
                    </a:p>
                  </a:txBody>
                  <a:tcPr anchor="ctr"/>
                </a:tc>
                <a:tc>
                  <a:txBody>
                    <a:bodyPr/>
                    <a:lstStyle/>
                    <a:p>
                      <a:pPr algn="l"/>
                      <a:r>
                        <a:rPr lang="en-US" sz="1400" dirty="0">
                          <a:solidFill>
                            <a:srgbClr val="0D0DB3"/>
                          </a:solidFill>
                        </a:rPr>
                        <a:t>MONDAY</a:t>
                      </a:r>
                    </a:p>
                  </a:txBody>
                  <a:tcPr anchor="ctr"/>
                </a:tc>
                <a:tc>
                  <a:txBody>
                    <a:bodyPr/>
                    <a:lstStyle/>
                    <a:p>
                      <a:pPr algn="l"/>
                      <a:r>
                        <a:rPr lang="en-US" sz="1600" b="1" dirty="0">
                          <a:solidFill>
                            <a:srgbClr val="0D0DB3"/>
                          </a:solidFill>
                        </a:rPr>
                        <a:t>MEMORIAL DAY</a:t>
                      </a:r>
                    </a:p>
                  </a:txBody>
                  <a:tcPr anchor="ctr"/>
                </a:tc>
                <a:extLst>
                  <a:ext uri="{0D108BD9-81ED-4DB2-BD59-A6C34878D82A}">
                    <a16:rowId xmlns:a16="http://schemas.microsoft.com/office/drawing/2014/main" val="963375601"/>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890" y="3110851"/>
            <a:ext cx="3012135" cy="236966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250" y="4026843"/>
            <a:ext cx="2857500" cy="1924050"/>
          </a:xfrm>
          <a:prstGeom prst="rect">
            <a:avLst/>
          </a:prstGeom>
        </p:spPr>
      </p:pic>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91868" y="4012128"/>
            <a:ext cx="2840629" cy="188698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250" y="4012128"/>
            <a:ext cx="2857500" cy="1924050"/>
          </a:xfrm>
          <a:prstGeom prst="rect">
            <a:avLst/>
          </a:prstGeom>
        </p:spPr>
      </p:pic>
    </p:spTree>
    <p:extLst>
      <p:ext uri="{BB962C8B-B14F-4D97-AF65-F5344CB8AC3E}">
        <p14:creationId xmlns:p14="http://schemas.microsoft.com/office/powerpoint/2010/main" val="42036456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7B3B8D-5785-4320-AF6F-DF1D4EBCB9E2}"/>
              </a:ext>
            </a:extLst>
          </p:cNvPr>
          <p:cNvSpPr txBox="1"/>
          <p:nvPr/>
        </p:nvSpPr>
        <p:spPr>
          <a:xfrm>
            <a:off x="360501" y="774949"/>
            <a:ext cx="8327431" cy="3700757"/>
          </a:xfrm>
          <a:prstGeom prst="rect">
            <a:avLst/>
          </a:prstGeom>
          <a:noFill/>
        </p:spPr>
        <p:txBody>
          <a:bodyPr wrap="square">
            <a:spAutoFit/>
          </a:bodyPr>
          <a:lstStyle/>
          <a:p>
            <a:r>
              <a:rPr lang="en-US" sz="2000" b="1" dirty="0">
                <a:solidFill>
                  <a:schemeClr val="bg2"/>
                </a:solidFill>
              </a:rPr>
              <a:t>Police Officer Memorial Week May 11</a:t>
            </a:r>
            <a:r>
              <a:rPr lang="en-US" sz="2000" b="1" baseline="30000" dirty="0">
                <a:solidFill>
                  <a:schemeClr val="bg2"/>
                </a:solidFill>
              </a:rPr>
              <a:t>th</a:t>
            </a:r>
            <a:r>
              <a:rPr lang="en-US" sz="2000" b="1" dirty="0">
                <a:solidFill>
                  <a:schemeClr val="bg2"/>
                </a:solidFill>
              </a:rPr>
              <a:t> – 17</a:t>
            </a:r>
            <a:r>
              <a:rPr lang="en-US" sz="2000" b="1" baseline="30000" dirty="0">
                <a:solidFill>
                  <a:schemeClr val="bg2"/>
                </a:solidFill>
              </a:rPr>
              <a:t>th</a:t>
            </a:r>
            <a:r>
              <a:rPr lang="en-US" sz="2000" b="1" dirty="0">
                <a:solidFill>
                  <a:schemeClr val="bg2"/>
                </a:solidFill>
              </a:rPr>
              <a:t>  </a:t>
            </a:r>
          </a:p>
          <a:p>
            <a:endParaRPr lang="en-US" sz="2000" b="1" dirty="0">
              <a:solidFill>
                <a:schemeClr val="bg2"/>
              </a:solidFill>
            </a:endParaRPr>
          </a:p>
          <a:p>
            <a:r>
              <a:rPr lang="en-US" dirty="0">
                <a:solidFill>
                  <a:schemeClr val="tx2">
                    <a:lumMod val="25000"/>
                  </a:schemeClr>
                </a:solidFill>
              </a:rPr>
              <a:t>National Police Week was created in 1962; after then-president of the United States, John F. Kennedy signed Public Law 87-726. The law designated May 15 as Peace Officers’ Memorial Day and stated that the week in which the day falls should be National Police Week. Every year, the National Law Enforcement Officers organize a Memorial Service to honor police officers who lost their lives in the line of duty.</a:t>
            </a:r>
          </a:p>
          <a:p>
            <a:endParaRPr lang="en-US" dirty="0">
              <a:solidFill>
                <a:schemeClr val="tx2">
                  <a:lumMod val="50000"/>
                </a:schemeClr>
              </a:solidFill>
            </a:endParaRPr>
          </a:p>
          <a:p>
            <a:r>
              <a:rPr lang="en-US" dirty="0">
                <a:solidFill>
                  <a:schemeClr val="tx2">
                    <a:lumMod val="50000"/>
                  </a:schemeClr>
                </a:solidFill>
              </a:rPr>
              <a:t> </a:t>
            </a:r>
            <a:r>
              <a:rPr lang="en-US" dirty="0">
                <a:solidFill>
                  <a:schemeClr val="tx2">
                    <a:lumMod val="25000"/>
                  </a:schemeClr>
                </a:solidFill>
              </a:rPr>
              <a:t>The goal of National Police Week is to honor and celebrate these officers.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600" b="1" i="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600" b="1" i="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Times New Roman" panose="02020603050405020304" pitchFamily="18" charset="0"/>
              </a:rPr>
              <a:t>Sincerely,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PHONE: 713-465-8323 / EMAIL: DISPATCH@SPRINGVALLEYTX.COM</a:t>
            </a:r>
          </a:p>
        </p:txBody>
      </p:sp>
      <p:pic>
        <p:nvPicPr>
          <p:cNvPr id="4" name="Picture 3" descr="A blue and white police badge">
            <a:extLst>
              <a:ext uri="{FF2B5EF4-FFF2-40B4-BE49-F238E27FC236}">
                <a16:creationId xmlns:a16="http://schemas.microsoft.com/office/drawing/2014/main" id="{3F6890F8-6721-0B43-3417-DDCFD8500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607" y="3765207"/>
            <a:ext cx="4609707" cy="2317844"/>
          </a:xfrm>
          <a:prstGeom prst="rect">
            <a:avLst/>
          </a:prstGeom>
        </p:spPr>
      </p:pic>
    </p:spTree>
    <p:extLst>
      <p:ext uri="{BB962C8B-B14F-4D97-AF65-F5344CB8AC3E}">
        <p14:creationId xmlns:p14="http://schemas.microsoft.com/office/powerpoint/2010/main" val="207689085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4" name="Picture 3" descr="A megaphone with text overlay">
            <a:extLst>
              <a:ext uri="{FF2B5EF4-FFF2-40B4-BE49-F238E27FC236}">
                <a16:creationId xmlns:a16="http://schemas.microsoft.com/office/drawing/2014/main" id="{75018571-9205-E981-48A7-C9973719C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1987" y="4027280"/>
            <a:ext cx="3516906" cy="2062435"/>
          </a:xfrm>
          <a:prstGeom prst="rect">
            <a:avLst/>
          </a:prstGeom>
        </p:spPr>
      </p:pic>
      <p:sp>
        <p:nvSpPr>
          <p:cNvPr id="5" name="TextBox 4">
            <a:extLst>
              <a:ext uri="{FF2B5EF4-FFF2-40B4-BE49-F238E27FC236}">
                <a16:creationId xmlns:a16="http://schemas.microsoft.com/office/drawing/2014/main" id="{347385F0-D1DC-075B-8911-3ED7D936E418}"/>
              </a:ext>
            </a:extLst>
          </p:cNvPr>
          <p:cNvSpPr txBox="1"/>
          <p:nvPr/>
        </p:nvSpPr>
        <p:spPr>
          <a:xfrm>
            <a:off x="499621" y="471340"/>
            <a:ext cx="7898436" cy="67242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200"/>
              </a:spcBef>
              <a:spcAft>
                <a:spcPts val="0"/>
              </a:spcAft>
              <a:buClrTx/>
              <a:buSzTx/>
              <a:buFontTx/>
              <a:buNone/>
              <a:tabLst/>
              <a:defRPr/>
            </a:pPr>
            <a:r>
              <a:rPr kumimoji="0" lang="en-US" sz="1800" b="1" i="0" u="none" strike="noStrike" kern="0" cap="none" spc="0" normalizeH="0" baseline="0" noProof="0" dirty="0">
                <a:ln>
                  <a:noFill/>
                </a:ln>
                <a:solidFill>
                  <a:srgbClr val="0D0DB3"/>
                </a:solidFill>
                <a:effectLst/>
                <a:highlight>
                  <a:srgbClr val="FFFFFF"/>
                </a:highlight>
                <a:uLnTx/>
                <a:uFillTx/>
                <a:latin typeface="Calibri" panose="020F0502020204030204"/>
                <a:ea typeface="Times New Roman" panose="02020603050405020304" pitchFamily="18" charset="0"/>
                <a:cs typeface="Times New Roman" panose="02020603050405020304" pitchFamily="18" charset="0"/>
              </a:rPr>
              <a:t>Shout out to our Municipal Court.  We work together because our Community matters.  We are a team!</a:t>
            </a:r>
            <a:endParaRPr kumimoji="0" lang="en-US" sz="1800" b="0" i="0" u="none" strike="noStrike" kern="100" cap="none" spc="0" normalizeH="0" baseline="0" noProof="0" dirty="0">
              <a:ln>
                <a:noFill/>
              </a:ln>
              <a:solidFill>
                <a:srgbClr val="0D0DB3"/>
              </a:solidFill>
              <a:effectLst/>
              <a:highlight>
                <a:srgbClr val="FFFFFF"/>
              </a:highlight>
              <a:uLnTx/>
              <a:uFillTx/>
              <a:latin typeface="Calibri" panose="020F0502020204030204"/>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AD23367-2CA4-1956-1EA1-40CF355E2B34}"/>
              </a:ext>
            </a:extLst>
          </p:cNvPr>
          <p:cNvSpPr txBox="1"/>
          <p:nvPr/>
        </p:nvSpPr>
        <p:spPr>
          <a:xfrm>
            <a:off x="518474" y="1414021"/>
            <a:ext cx="7879583" cy="216815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200"/>
              </a:spcBef>
              <a:spcAft>
                <a:spcPts val="0"/>
              </a:spcAft>
              <a:buClrTx/>
              <a:buSzTx/>
              <a:buFontTx/>
              <a:buNone/>
              <a:tabLst/>
              <a:defRPr/>
            </a:pPr>
            <a:r>
              <a:rPr kumimoji="0" lang="en-US" sz="1600" b="1" i="0" u="none" strike="noStrike" kern="0" cap="none" spc="0" normalizeH="0" baseline="0" noProof="0" dirty="0">
                <a:ln>
                  <a:noFill/>
                </a:ln>
                <a:solidFill>
                  <a:srgbClr val="0D0DB3"/>
                </a:solidFill>
                <a:effectLst/>
                <a:highlight>
                  <a:srgbClr val="FFFFFF"/>
                </a:highlight>
                <a:uLnTx/>
                <a:uFillTx/>
                <a:latin typeface="Calibri" panose="020F0502020204030204"/>
                <a:ea typeface="Times New Roman" panose="02020603050405020304" pitchFamily="18" charset="0"/>
                <a:cs typeface="Times New Roman" panose="02020603050405020304" pitchFamily="18" charset="0"/>
              </a:rPr>
              <a:t>Celebrating the 56th Annual Professional Municipal Clerks Week</a:t>
            </a:r>
            <a:endParaRPr kumimoji="0" lang="en-US" sz="1600" b="0" i="0" u="none" strike="noStrike" kern="100" cap="none" spc="0" normalizeH="0" baseline="0" noProof="0" dirty="0">
              <a:ln>
                <a:noFill/>
              </a:ln>
              <a:solidFill>
                <a:srgbClr val="0D0DB3"/>
              </a:solidFill>
              <a:effectLst/>
              <a:highlight>
                <a:srgbClr val="FFFFFF"/>
              </a:highligh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680"/>
              </a:spcAft>
              <a:buClrTx/>
              <a:buSzTx/>
              <a:buFontTx/>
              <a:buNone/>
              <a:tabLst/>
              <a:defRPr/>
            </a:pPr>
            <a:r>
              <a:rPr kumimoji="0" lang="en-US" sz="1600" b="0" i="0" u="none" strike="noStrike" kern="0" cap="none" spc="0" normalizeH="0" baseline="0" noProof="0" dirty="0">
                <a:ln>
                  <a:noFill/>
                </a:ln>
                <a:solidFill>
                  <a:srgbClr val="0D0DB3"/>
                </a:solidFill>
                <a:effectLst/>
                <a:highlight>
                  <a:srgbClr val="FFFFFF"/>
                </a:highlight>
                <a:uLnTx/>
                <a:uFillTx/>
                <a:latin typeface="Calibri" panose="020F0502020204030204"/>
                <a:ea typeface="Times New Roman" panose="02020603050405020304" pitchFamily="18" charset="0"/>
                <a:cs typeface="Times New Roman" panose="02020603050405020304" pitchFamily="18" charset="0"/>
              </a:rPr>
              <a:t>May 4th through May 10th will be the 56th Annual Professional Municipal Clerks Week. Initiated in 1969 by IIMC and endorsed by all of its members throughout the United States, Canada and 15 other countries, the week is a time of celebration and reflection on the importance of the Clerk’s office. In 1984, President Ronald Reagan signed a proclamation that officially declared Municipal Clerks Week the first full week of May. </a:t>
            </a:r>
            <a:r>
              <a:rPr kumimoji="0" lang="en-US" sz="1600" b="0" i="0" u="none" strike="noStrike" kern="100" cap="none" spc="0" normalizeH="0" baseline="0" noProof="0" dirty="0">
                <a:ln>
                  <a:noFill/>
                </a:ln>
                <a:solidFill>
                  <a:srgbClr val="0D0DB3"/>
                </a:solidFill>
                <a:effectLst/>
                <a:uLnTx/>
                <a:uFillTx/>
                <a:latin typeface="Calibri" panose="020F0502020204030204"/>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0167709-E6E6-7A86-446A-8C3D240D6F8D}"/>
              </a:ext>
            </a:extLst>
          </p:cNvPr>
          <p:cNvSpPr txBox="1"/>
          <p:nvPr/>
        </p:nvSpPr>
        <p:spPr>
          <a:xfrm>
            <a:off x="593888" y="3721387"/>
            <a:ext cx="2780907" cy="96205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D0DB3"/>
                </a:solidFill>
                <a:effectLst/>
                <a:uLnTx/>
                <a:uFillTx/>
                <a:latin typeface="Calibri" panose="020F0502020204030204" pitchFamily="34" charset="0"/>
                <a:ea typeface="Calibri" panose="020F0502020204030204" pitchFamily="34" charset="0"/>
                <a:cs typeface="Times New Roman" panose="02020603050405020304" pitchFamily="18" charset="0"/>
              </a:rPr>
              <a:t>Sincerely,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D0DB3"/>
                </a:solidFill>
                <a:effectLst/>
                <a:uLnTx/>
                <a:uFillTx/>
                <a:latin typeface="Calibri" panose="020F0502020204030204" pitchFamily="34" charset="0"/>
                <a:ea typeface="Calibri" panose="020F0502020204030204" pitchFamily="34" charset="0"/>
                <a:cs typeface="Times New Roman" panose="02020603050405020304" pitchFamily="18" charset="0"/>
              </a:rPr>
              <a:t>Chief M. Schulze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51658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SPRING VALLEY VILLAGE POLICE DEPARTMENT</a:t>
            </a:r>
            <a:r>
              <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a:t>
            </a: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sp>
        <p:nvSpPr>
          <p:cNvPr id="3" name="TextBox 2">
            <a:extLst>
              <a:ext uri="{FF2B5EF4-FFF2-40B4-BE49-F238E27FC236}">
                <a16:creationId xmlns:a16="http://schemas.microsoft.com/office/drawing/2014/main" id="{8F14BEE7-1868-598A-C113-ACC927899218}"/>
              </a:ext>
            </a:extLst>
          </p:cNvPr>
          <p:cNvSpPr txBox="1"/>
          <p:nvPr/>
        </p:nvSpPr>
        <p:spPr>
          <a:xfrm>
            <a:off x="2369128" y="768927"/>
            <a:ext cx="6018931" cy="3744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OFFICER’S TIP OF THE MONTH</a:t>
            </a:r>
          </a:p>
        </p:txBody>
      </p:sp>
      <p:sp>
        <p:nvSpPr>
          <p:cNvPr id="5" name="TextBox 4">
            <a:extLst>
              <a:ext uri="{FF2B5EF4-FFF2-40B4-BE49-F238E27FC236}">
                <a16:creationId xmlns:a16="http://schemas.microsoft.com/office/drawing/2014/main" id="{87109E6B-ECFF-237A-AF0E-5CA8E189C7FD}"/>
              </a:ext>
            </a:extLst>
          </p:cNvPr>
          <p:cNvSpPr txBox="1"/>
          <p:nvPr/>
        </p:nvSpPr>
        <p:spPr>
          <a:xfrm>
            <a:off x="800101" y="1413165"/>
            <a:ext cx="6128600" cy="434785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Summer break is just around the corner, which means people will start to travel.  </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It is important that people be careful, especially on vacation. </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Here are some travel safety tips to help enjoy those vacation moments:</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tab pos="457200" algn="l"/>
              </a:tabLst>
              <a:defRPr/>
            </a:pPr>
            <a:r>
              <a:rPr kumimoji="0" lang="en-US" sz="12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Contact the police department to be placed on the "Vacation House Watch"</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tab pos="457200" algn="l"/>
              </a:tabLst>
              <a:defRPr/>
            </a:pPr>
            <a:r>
              <a:rPr kumimoji="0" lang="en-US" sz="12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Turn on some lights in the house.</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tab pos="457200" algn="l"/>
              </a:tabLst>
              <a:defRPr/>
            </a:pPr>
            <a:r>
              <a:rPr kumimoji="0" lang="en-US" sz="12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Let your friends or neighbors know when you will be away and your emergency contact numbers.</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rPr>
              <a:t>                                                                                             Officer R. Moore</a:t>
            </a: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1200" b="0" i="0" u="none" strike="noStrike" kern="100" cap="none" spc="0" normalizeH="0" baseline="0" noProof="0" dirty="0">
              <a:ln>
                <a:noFill/>
              </a:ln>
              <a:solidFill>
                <a:srgbClr val="0D0DB3"/>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srgbClr val="0D0DB3"/>
                </a:solidFill>
                <a:effectLst/>
                <a:uLnTx/>
                <a:uFillTx/>
                <a:latin typeface="Calibri" panose="020F0502020204030204"/>
                <a:ea typeface="+mn-ea"/>
                <a:cs typeface="+mn-cs"/>
              </a:rPr>
              <a:t>Avoid “Oversharing” Online:  Posting photos or checking in on social media sites advertises your               absence from home. Real-time updates can be tempting but wait until you return safely home before sharing your adventures.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100" b="0" i="0" u="none" strike="noStrike" kern="1200" cap="none" spc="0" normalizeH="0" baseline="0" noProof="0" dirty="0">
              <a:ln>
                <a:noFill/>
              </a:ln>
              <a:solidFill>
                <a:srgbClr val="0D0DB3"/>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srgbClr val="0D0DB3"/>
                </a:solidFill>
                <a:effectLst/>
                <a:uLnTx/>
                <a:uFillTx/>
                <a:latin typeface="Calibri" panose="020F0502020204030204"/>
                <a:ea typeface="+mn-ea"/>
                <a:cs typeface="+mn-cs"/>
              </a:rPr>
              <a:t>Travel like a Local:  Make sure to know surroundings by planning a route in advance.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100" b="0" i="0" u="none" strike="noStrike" kern="1200" cap="none" spc="0" normalizeH="0" baseline="0" noProof="0" dirty="0">
              <a:ln>
                <a:noFill/>
              </a:ln>
              <a:solidFill>
                <a:srgbClr val="0D0DB3"/>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srgbClr val="0D0DB3"/>
                </a:solidFill>
                <a:effectLst/>
                <a:uLnTx/>
                <a:uFillTx/>
                <a:latin typeface="Calibri" panose="020F0502020204030204"/>
                <a:ea typeface="+mn-ea"/>
                <a:cs typeface="+mn-cs"/>
              </a:rPr>
              <a:t>Travel with a Buddy or in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D0DB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D0DB3"/>
                </a:solidFill>
                <a:effectLst/>
                <a:uLnTx/>
                <a:uFillTx/>
                <a:latin typeface="Calibri" panose="020F0502020204030204"/>
                <a:ea typeface="+mn-ea"/>
                <a:cs typeface="+mn-cs"/>
              </a:rPr>
              <a:t>                                                                                             Officer D. McDaniel	</a:t>
            </a:r>
          </a:p>
        </p:txBody>
      </p:sp>
    </p:spTree>
    <p:extLst>
      <p:ext uri="{BB962C8B-B14F-4D97-AF65-F5344CB8AC3E}">
        <p14:creationId xmlns:p14="http://schemas.microsoft.com/office/powerpoint/2010/main" val="363874542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DCD51-16BE-3371-B9B5-23ECD538E6F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FD5E22C-6D48-6E50-6986-CDB94BBAE8AD}"/>
              </a:ext>
            </a:extLst>
          </p:cNvPr>
          <p:cNvSpPr txBox="1">
            <a:spLocks/>
          </p:cNvSpPr>
          <p:nvPr/>
        </p:nvSpPr>
        <p:spPr>
          <a:xfrm>
            <a:off x="848414" y="1385955"/>
            <a:ext cx="7065818" cy="12724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endParaRPr>
          </a:p>
        </p:txBody>
      </p:sp>
      <p:pic>
        <p:nvPicPr>
          <p:cNvPr id="15" name="Picture 14" descr="Logo&#10;&#10;Description automatically generated">
            <a:extLst>
              <a:ext uri="{FF2B5EF4-FFF2-40B4-BE49-F238E27FC236}">
                <a16:creationId xmlns:a16="http://schemas.microsoft.com/office/drawing/2014/main" id="{49674B67-F0A0-8C2D-8FBF-9625012410A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3" name="TextBox 2">
            <a:extLst>
              <a:ext uri="{FF2B5EF4-FFF2-40B4-BE49-F238E27FC236}">
                <a16:creationId xmlns:a16="http://schemas.microsoft.com/office/drawing/2014/main" id="{5D35C6B8-4152-8DB6-98BC-B9950C6B430A}"/>
              </a:ext>
            </a:extLst>
          </p:cNvPr>
          <p:cNvSpPr txBox="1"/>
          <p:nvPr/>
        </p:nvSpPr>
        <p:spPr>
          <a:xfrm>
            <a:off x="9644332" y="4468483"/>
            <a:ext cx="22687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endPar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endParaRPr>
          </a:p>
        </p:txBody>
      </p:sp>
      <p:sp>
        <p:nvSpPr>
          <p:cNvPr id="11" name="TextBox 10">
            <a:extLst>
              <a:ext uri="{FF2B5EF4-FFF2-40B4-BE49-F238E27FC236}">
                <a16:creationId xmlns:a16="http://schemas.microsoft.com/office/drawing/2014/main" id="{665C5F84-D333-F2AD-CDE5-6E26BC880E0F}"/>
              </a:ext>
            </a:extLst>
          </p:cNvPr>
          <p:cNvSpPr txBox="1"/>
          <p:nvPr/>
        </p:nvSpPr>
        <p:spPr>
          <a:xfrm>
            <a:off x="222191" y="111052"/>
            <a:ext cx="9554198" cy="5845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pic>
        <p:nvPicPr>
          <p:cNvPr id="1026" name="Picture 1">
            <a:extLst>
              <a:ext uri="{FF2B5EF4-FFF2-40B4-BE49-F238E27FC236}">
                <a16:creationId xmlns:a16="http://schemas.microsoft.com/office/drawing/2014/main" id="{7FF77AEE-953C-A580-9D82-5AFA66A9F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9284515" cy="858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46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4" name="Picture 3" descr="A yellow post-it note with a red push pin">
            <a:extLst>
              <a:ext uri="{FF2B5EF4-FFF2-40B4-BE49-F238E27FC236}">
                <a16:creationId xmlns:a16="http://schemas.microsoft.com/office/drawing/2014/main" id="{B7E2C772-9A12-1B7F-CC27-DC2E12457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456" y="236693"/>
            <a:ext cx="1972753" cy="1972753"/>
          </a:xfrm>
          <a:prstGeom prst="rect">
            <a:avLst/>
          </a:prstGeom>
        </p:spPr>
      </p:pic>
      <p:pic>
        <p:nvPicPr>
          <p:cNvPr id="7" name="Picture 6" descr="A poster of a lifeguard">
            <a:extLst>
              <a:ext uri="{FF2B5EF4-FFF2-40B4-BE49-F238E27FC236}">
                <a16:creationId xmlns:a16="http://schemas.microsoft.com/office/drawing/2014/main" id="{A39593FC-45C2-E6A1-EE89-0D077AE8B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1867" y="891822"/>
            <a:ext cx="4488639" cy="5239743"/>
          </a:xfrm>
          <a:prstGeom prst="rect">
            <a:avLst/>
          </a:prstGeom>
        </p:spPr>
      </p:pic>
    </p:spTree>
    <p:extLst>
      <p:ext uri="{BB962C8B-B14F-4D97-AF65-F5344CB8AC3E}">
        <p14:creationId xmlns:p14="http://schemas.microsoft.com/office/powerpoint/2010/main" val="310066863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AD07C-76C3-0B9E-B396-53CA9E91829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3853A06-EC63-EA3F-6CF6-A6F9A1834750}"/>
              </a:ext>
            </a:extLst>
          </p:cNvPr>
          <p:cNvSpPr txBox="1">
            <a:spLocks/>
          </p:cNvSpPr>
          <p:nvPr/>
        </p:nvSpPr>
        <p:spPr>
          <a:xfrm>
            <a:off x="1189836" y="85522"/>
            <a:ext cx="5190836" cy="54588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VILLAGE POLICE DEPARTMENT</a:t>
            </a:r>
            <a:r>
              <a:rPr lang="en-US" sz="2200" b="1" dirty="0">
                <a:solidFill>
                  <a:srgbClr val="0D0DB3"/>
                </a:solidFill>
                <a:latin typeface="Agency FB" panose="020B0503020202020204" pitchFamily="34" charset="0"/>
              </a:rPr>
              <a:t> </a:t>
            </a:r>
          </a:p>
        </p:txBody>
      </p:sp>
      <p:pic>
        <p:nvPicPr>
          <p:cNvPr id="12" name="Picture 11" descr="Logo&#10;&#10;Description automatically generated">
            <a:extLst>
              <a:ext uri="{FF2B5EF4-FFF2-40B4-BE49-F238E27FC236}">
                <a16:creationId xmlns:a16="http://schemas.microsoft.com/office/drawing/2014/main" id="{CCC46AA7-37A3-7AB1-C429-A6D7BD7292FC}"/>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57D90369-F6B1-B384-AA6F-2C7BCD77634B}"/>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E89D9BBE-2D6A-FF60-3706-3151D292E349}"/>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2" name="Picture 1" descr="Screen Clipping">
            <a:extLst>
              <a:ext uri="{FF2B5EF4-FFF2-40B4-BE49-F238E27FC236}">
                <a16:creationId xmlns:a16="http://schemas.microsoft.com/office/drawing/2014/main" id="{2488EE31-B613-7729-4CDC-93611FFAD4EA}"/>
              </a:ext>
            </a:extLst>
          </p:cNvPr>
          <p:cNvPicPr>
            <a:picLocks noChangeAspect="1"/>
          </p:cNvPicPr>
          <p:nvPr/>
        </p:nvPicPr>
        <p:blipFill>
          <a:blip r:embed="rId3"/>
          <a:stretch>
            <a:fillRect/>
          </a:stretch>
        </p:blipFill>
        <p:spPr>
          <a:xfrm>
            <a:off x="6091237" y="3424237"/>
            <a:ext cx="9526" cy="9526"/>
          </a:xfrm>
          <a:prstGeom prst="rect">
            <a:avLst/>
          </a:prstGeom>
        </p:spPr>
      </p:pic>
      <p:pic>
        <p:nvPicPr>
          <p:cNvPr id="7" name="Picture 6">
            <a:extLst>
              <a:ext uri="{FF2B5EF4-FFF2-40B4-BE49-F238E27FC236}">
                <a16:creationId xmlns:a16="http://schemas.microsoft.com/office/drawing/2014/main" id="{4BA3244B-AF62-DB1E-B819-A67F457BB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802" y="788713"/>
            <a:ext cx="6224021" cy="5834395"/>
          </a:xfrm>
          <a:prstGeom prst="rect">
            <a:avLst/>
          </a:prstGeom>
        </p:spPr>
      </p:pic>
      <p:pic>
        <p:nvPicPr>
          <p:cNvPr id="14" name="Picture 13" descr="Logo">
            <a:extLst>
              <a:ext uri="{FF2B5EF4-FFF2-40B4-BE49-F238E27FC236}">
                <a16:creationId xmlns:a16="http://schemas.microsoft.com/office/drawing/2014/main" id="{0D563708-9145-0F6C-52E2-0F7087FBC5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3809" y="3601558"/>
            <a:ext cx="1620172" cy="1616142"/>
          </a:xfrm>
          <a:prstGeom prst="rect">
            <a:avLst/>
          </a:prstGeom>
        </p:spPr>
      </p:pic>
      <p:sp>
        <p:nvSpPr>
          <p:cNvPr id="3" name="Arrow: Right 2">
            <a:extLst>
              <a:ext uri="{FF2B5EF4-FFF2-40B4-BE49-F238E27FC236}">
                <a16:creationId xmlns:a16="http://schemas.microsoft.com/office/drawing/2014/main" id="{196BEE36-7D22-A79B-0FB3-D3801EEDB2D0}"/>
              </a:ext>
            </a:extLst>
          </p:cNvPr>
          <p:cNvSpPr/>
          <p:nvPr/>
        </p:nvSpPr>
        <p:spPr>
          <a:xfrm rot="10800000">
            <a:off x="6423489" y="4247259"/>
            <a:ext cx="1020320" cy="32474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885939"/>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14083</TotalTime>
  <Words>909</Words>
  <Application>Microsoft Office PowerPoint</Application>
  <PresentationFormat>Widescreen</PresentationFormat>
  <Paragraphs>132</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Agency FB</vt:lpstr>
      <vt:lpstr>Aptos</vt:lpstr>
      <vt:lpstr>Arial</vt:lpstr>
      <vt:lpstr>Bahnschrift SemiCondensed</vt:lpstr>
      <vt:lpstr>Britannic Bold</vt:lpstr>
      <vt:lpstr>Calibri</vt:lpstr>
      <vt:lpstr>Calibri Light</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Mark Schulze</cp:lastModifiedBy>
  <cp:revision>171</cp:revision>
  <cp:lastPrinted>2022-08-01T09:19:45Z</cp:lastPrinted>
  <dcterms:created xsi:type="dcterms:W3CDTF">2022-04-29T05:53:13Z</dcterms:created>
  <dcterms:modified xsi:type="dcterms:W3CDTF">2025-05-01T15:51:14Z</dcterms:modified>
</cp:coreProperties>
</file>